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6" r:id="rId1"/>
  </p:sldMasterIdLst>
  <p:notesMasterIdLst>
    <p:notesMasterId r:id="rId14"/>
  </p:notesMasterIdLst>
  <p:sldIdLst>
    <p:sldId id="458" r:id="rId2"/>
    <p:sldId id="457" r:id="rId3"/>
    <p:sldId id="469" r:id="rId4"/>
    <p:sldId id="476" r:id="rId5"/>
    <p:sldId id="504" r:id="rId6"/>
    <p:sldId id="509" r:id="rId7"/>
    <p:sldId id="511" r:id="rId8"/>
    <p:sldId id="461" r:id="rId9"/>
    <p:sldId id="462" r:id="rId10"/>
    <p:sldId id="463" r:id="rId11"/>
    <p:sldId id="459" r:id="rId12"/>
    <p:sldId id="503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21" autoAdjust="0"/>
    <p:restoredTop sz="76628" autoAdjust="0"/>
  </p:normalViewPr>
  <p:slideViewPr>
    <p:cSldViewPr snapToGrid="0" snapToObjects="1">
      <p:cViewPr varScale="1">
        <p:scale>
          <a:sx n="88" d="100"/>
          <a:sy n="88" d="100"/>
        </p:scale>
        <p:origin x="214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0B01BB-FF65-4567-869A-92B1AD4F53E8}" type="datetimeFigureOut">
              <a:rPr lang="en-US" smtClean="0"/>
              <a:t>3/10/2019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A3C2AE-8BB1-492A-AAA3-2D019B366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839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3C2AE-8BB1-492A-AAA3-2D019B3660B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04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 knew we needed a change, so other than</a:t>
            </a:r>
            <a:r>
              <a:rPr lang="en-US" baseline="0" dirty="0" smtClean="0"/>
              <a:t> observing what was happening with our students in the classroom we sought the advice of industry partners.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AState</a:t>
            </a:r>
            <a:r>
              <a:rPr lang="en-US" dirty="0" smtClean="0"/>
              <a:t> Ag. Advisory Board</a:t>
            </a:r>
          </a:p>
          <a:p>
            <a:r>
              <a:rPr lang="en-US" dirty="0" smtClean="0"/>
              <a:t>Greenway</a:t>
            </a:r>
          </a:p>
          <a:p>
            <a:r>
              <a:rPr lang="en-US" dirty="0" smtClean="0"/>
              <a:t>Aquarius</a:t>
            </a:r>
          </a:p>
          <a:p>
            <a:r>
              <a:rPr lang="en-US" dirty="0" smtClean="0"/>
              <a:t>Delta Plastic</a:t>
            </a:r>
          </a:p>
          <a:p>
            <a:r>
              <a:rPr lang="en-US" dirty="0" smtClean="0"/>
              <a:t>Jones Irrigation</a:t>
            </a:r>
          </a:p>
          <a:p>
            <a:r>
              <a:rPr lang="en-US" dirty="0" smtClean="0"/>
              <a:t>Lindsay</a:t>
            </a:r>
          </a:p>
          <a:p>
            <a:r>
              <a:rPr lang="en-US" dirty="0" smtClean="0"/>
              <a:t>Irrigation Mart</a:t>
            </a:r>
          </a:p>
          <a:p>
            <a:r>
              <a:rPr lang="en-US" dirty="0" smtClean="0"/>
              <a:t>Geo Shack</a:t>
            </a:r>
          </a:p>
          <a:p>
            <a:r>
              <a:rPr lang="en-US" dirty="0" smtClean="0"/>
              <a:t>Farmers Edge</a:t>
            </a:r>
          </a:p>
          <a:p>
            <a:r>
              <a:rPr lang="en-US" dirty="0" smtClean="0"/>
              <a:t>Connected </a:t>
            </a:r>
            <a:r>
              <a:rPr lang="en-US" sz="1400" dirty="0" smtClean="0"/>
              <a:t>Energy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We want to develop skills</a:t>
            </a:r>
            <a:r>
              <a:rPr lang="en-US" baseline="0" dirty="0" smtClean="0"/>
              <a:t> demanded by the marketplace, such as familiarity with technologies like: </a:t>
            </a:r>
            <a:r>
              <a:rPr lang="en-US" dirty="0" smtClean="0"/>
              <a:t>GIS, remote sensing, and irrigation planning tools.</a:t>
            </a:r>
          </a:p>
          <a:p>
            <a:endParaRPr lang="en-US" dirty="0" smtClean="0"/>
          </a:p>
          <a:p>
            <a:r>
              <a:rPr lang="en-US" dirty="0" smtClean="0"/>
              <a:t>So that they can </a:t>
            </a:r>
            <a:r>
              <a:rPr lang="en-US" baseline="0" dirty="0" smtClean="0"/>
              <a:t>assess </a:t>
            </a:r>
            <a:r>
              <a:rPr lang="en-US" dirty="0" smtClean="0"/>
              <a:t>elements of the environment which bring variability to agriculture across space and time (soil, climate, and topography).</a:t>
            </a:r>
          </a:p>
          <a:p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</a:t>
            </a:r>
            <a:r>
              <a:rPr lang="en-US" baseline="0" dirty="0" smtClean="0"/>
              <a:t> seek to construct </a:t>
            </a:r>
            <a:r>
              <a:rPr lang="en-US" dirty="0" smtClean="0"/>
              <a:t>a foundation in methods of </a:t>
            </a:r>
            <a:r>
              <a:rPr lang="en-US" baseline="0" dirty="0" smtClean="0"/>
              <a:t>integrate</a:t>
            </a:r>
            <a:r>
              <a:rPr lang="en-US" dirty="0" smtClean="0"/>
              <a:t> location based data into agronomic decisions,</a:t>
            </a:r>
            <a:r>
              <a:rPr lang="en-US" baseline="0" dirty="0" smtClean="0"/>
              <a:t> for economic and environmental sustainability.</a:t>
            </a: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Analyzing in-field variability and prescribing actions to decrease inputs and increase profit, including understanding variable: nutrient applications, seeding rates, pesticide applications, or choice of crop variety.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3C2AE-8BB1-492A-AAA3-2D019B3660B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932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3C2AE-8BB1-492A-AAA3-2D019B3660B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232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1343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3C2AE-8BB1-492A-AAA3-2D019B3660B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583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3C2AE-8BB1-492A-AAA3-2D019B3660B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468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r>
              <a:rPr lang="en-US" smtClean="0"/>
              <a:t>Learn@State, March 13,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BEACD9FA-DEB4-3A4D-A0F0-284AD3022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373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Learn@State, March 13, 2019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CD9FA-DEB4-3A4D-A0F0-284AD3022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878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Learn@State, March 13,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BEACD9FA-DEB4-3A4D-A0F0-284AD3022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292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png"/><Relationship Id="rId3" Type="http://schemas.openxmlformats.org/officeDocument/2006/relationships/image" Target="../media/image12.gif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688781" y="350266"/>
            <a:ext cx="0" cy="6197822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688781" y="1432223"/>
            <a:ext cx="6535615" cy="2794972"/>
          </a:xfrm>
        </p:spPr>
        <p:txBody>
          <a:bodyPr/>
          <a:lstStyle/>
          <a:p>
            <a:r>
              <a:rPr lang="en-US" sz="5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Updated </a:t>
            </a:r>
            <a:r>
              <a:rPr lang="en-US" sz="5400" dirty="0">
                <a:solidFill>
                  <a:schemeClr val="tx1"/>
                </a:solidFill>
                <a:cs typeface="Times New Roman" panose="02020603050405020304" pitchFamily="18" charset="0"/>
              </a:rPr>
              <a:t>Agricultural Systems </a:t>
            </a:r>
            <a:r>
              <a:rPr lang="en-US" sz="5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Technology (AGST) </a:t>
            </a:r>
            <a:r>
              <a:rPr lang="en-US" sz="5400" dirty="0">
                <a:solidFill>
                  <a:schemeClr val="tx1"/>
                </a:solidFill>
                <a:cs typeface="Times New Roman" panose="02020603050405020304" pitchFamily="18" charset="0"/>
              </a:rPr>
              <a:t>Curriculum </a:t>
            </a:r>
            <a:endParaRPr lang="en-US" sz="5400" dirty="0">
              <a:solidFill>
                <a:schemeClr val="tx1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778335" y="4389120"/>
            <a:ext cx="5220345" cy="1069848"/>
          </a:xfrm>
        </p:spPr>
        <p:txBody>
          <a:bodyPr/>
          <a:lstStyle/>
          <a:p>
            <a:r>
              <a:rPr lang="en-US" cap="all" dirty="0"/>
              <a:t>LEARN@STATE</a:t>
            </a:r>
          </a:p>
          <a:p>
            <a:r>
              <a:rPr lang="en-US" dirty="0" smtClean="0">
                <a:cs typeface="Times New Roman" panose="02020603050405020304" pitchFamily="18" charset="0"/>
              </a:rPr>
              <a:t>Mar 13</a:t>
            </a:r>
            <a:r>
              <a:rPr lang="en-US" baseline="30000" dirty="0" smtClean="0">
                <a:cs typeface="Times New Roman" panose="02020603050405020304" pitchFamily="18" charset="0"/>
              </a:rPr>
              <a:t>th</a:t>
            </a:r>
            <a:r>
              <a:rPr lang="en-US" dirty="0" smtClean="0">
                <a:cs typeface="Times New Roman" panose="02020603050405020304" pitchFamily="18" charset="0"/>
              </a:rPr>
              <a:t> </a:t>
            </a:r>
            <a:r>
              <a:rPr lang="en-US" dirty="0">
                <a:cs typeface="Times New Roman" panose="02020603050405020304" pitchFamily="18" charset="0"/>
              </a:rPr>
              <a:t>2019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157" y="5821179"/>
            <a:ext cx="8226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2"/>
                </a:solidFill>
                <a:cs typeface="Arial"/>
              </a:rPr>
              <a:t>AState.edu</a:t>
            </a:r>
          </a:p>
        </p:txBody>
      </p:sp>
      <p:pic>
        <p:nvPicPr>
          <p:cNvPr id="9" name="Picture 8" descr="FB-f-Logo__blue_2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37" y="6103558"/>
            <a:ext cx="165326" cy="165326"/>
          </a:xfrm>
          <a:prstGeom prst="rect">
            <a:avLst/>
          </a:prstGeom>
        </p:spPr>
      </p:pic>
      <p:pic>
        <p:nvPicPr>
          <p:cNvPr id="10" name="Picture 9" descr="twitter-bird-light-bg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04" y="6273118"/>
            <a:ext cx="274971" cy="274971"/>
          </a:xfrm>
          <a:prstGeom prst="rect">
            <a:avLst/>
          </a:prstGeom>
        </p:spPr>
      </p:pic>
      <p:pic>
        <p:nvPicPr>
          <p:cNvPr id="11" name="Picture 10" descr="world-ic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37" y="5871148"/>
            <a:ext cx="168411" cy="16841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5762" y="6056490"/>
            <a:ext cx="10695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2"/>
                </a:solidFill>
                <a:cs typeface="Arial"/>
              </a:rPr>
              <a:t>/</a:t>
            </a:r>
            <a:r>
              <a:rPr lang="en-US" sz="1000" dirty="0" err="1">
                <a:solidFill>
                  <a:schemeClr val="accent2"/>
                </a:solidFill>
                <a:cs typeface="Arial"/>
              </a:rPr>
              <a:t>ArkansasState</a:t>
            </a:r>
            <a:endParaRPr lang="en-US" sz="1000" dirty="0">
              <a:solidFill>
                <a:schemeClr val="accent2"/>
              </a:solidFill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8156" y="6268884"/>
            <a:ext cx="11432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2"/>
                </a:solidFill>
                <a:cs typeface="Arial"/>
              </a:rPr>
              <a:t>@</a:t>
            </a:r>
            <a:r>
              <a:rPr lang="en-US" sz="1000" dirty="0" err="1">
                <a:solidFill>
                  <a:schemeClr val="accent2"/>
                </a:solidFill>
                <a:cs typeface="Arial"/>
              </a:rPr>
              <a:t>ArkansasState</a:t>
            </a:r>
            <a:endParaRPr lang="en-US" sz="1000" dirty="0">
              <a:solidFill>
                <a:schemeClr val="accent2"/>
              </a:solidFill>
              <a:cs typeface="Arial"/>
            </a:endParaRPr>
          </a:p>
        </p:txBody>
      </p:sp>
      <p:pic>
        <p:nvPicPr>
          <p:cNvPr id="16" name="Picture 15" descr="UnivLogo_Stack_2C_Light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46" y="253552"/>
            <a:ext cx="1246538" cy="97289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CD9FA-DEB4-3A4D-A0F0-284AD3022D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04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515" y="829774"/>
            <a:ext cx="7340478" cy="4464827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Learn@State, March 13,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CD9FA-DEB4-3A4D-A0F0-284AD3022D2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57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534" y="58264"/>
            <a:ext cx="7163898" cy="674295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Learn@State, March 13, 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CD9FA-DEB4-3A4D-A0F0-284AD3022D2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415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flipH="1">
            <a:off x="259746" y="5979715"/>
            <a:ext cx="8478342" cy="0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UnivLogo_Horiz_2C_Ligh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46" y="6112302"/>
            <a:ext cx="2303122" cy="61855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614231" y="6297089"/>
            <a:ext cx="7875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err="1">
                <a:latin typeface="Arial"/>
                <a:cs typeface="Arial"/>
              </a:rPr>
              <a:t>AState.edu</a:t>
            </a:r>
            <a:endParaRPr lang="en-US" sz="900" b="1" dirty="0">
              <a:latin typeface="Arial"/>
              <a:cs typeface="Arial"/>
            </a:endParaRPr>
          </a:p>
        </p:txBody>
      </p:sp>
      <p:pic>
        <p:nvPicPr>
          <p:cNvPr id="20" name="Picture 19" descr="FB-f-Logo__blue_2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350" y="6350205"/>
            <a:ext cx="165326" cy="165326"/>
          </a:xfrm>
          <a:prstGeom prst="rect">
            <a:avLst/>
          </a:prstGeom>
        </p:spPr>
      </p:pic>
      <p:pic>
        <p:nvPicPr>
          <p:cNvPr id="21" name="Picture 20" descr="twitter-bird-light-bg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097" y="6290489"/>
            <a:ext cx="274971" cy="274971"/>
          </a:xfrm>
          <a:prstGeom prst="rect">
            <a:avLst/>
          </a:prstGeom>
        </p:spPr>
      </p:pic>
      <p:pic>
        <p:nvPicPr>
          <p:cNvPr id="22" name="Picture 21" descr="world-ic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917" y="6347057"/>
            <a:ext cx="168411" cy="16841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587664" y="6303137"/>
            <a:ext cx="10186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latin typeface="Arial"/>
                <a:cs typeface="Arial"/>
              </a:rPr>
              <a:t>/</a:t>
            </a:r>
            <a:r>
              <a:rPr lang="en-US" sz="900" b="1" dirty="0" err="1">
                <a:latin typeface="Arial"/>
                <a:cs typeface="Arial"/>
              </a:rPr>
              <a:t>ArkansasState</a:t>
            </a:r>
            <a:endParaRPr lang="en-US" sz="900" b="1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725679" y="6294722"/>
            <a:ext cx="10991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latin typeface="Arial"/>
                <a:cs typeface="Arial"/>
              </a:rPr>
              <a:t>@</a:t>
            </a:r>
            <a:r>
              <a:rPr lang="en-US" sz="900" b="1" dirty="0" err="1">
                <a:latin typeface="Arial"/>
                <a:cs typeface="Arial"/>
              </a:rPr>
              <a:t>ArkansasState</a:t>
            </a:r>
            <a:endParaRPr lang="en-US" sz="900" b="1" dirty="0"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cap="all" dirty="0" smtClean="0"/>
              <a:t>LEARN@STATE</a:t>
            </a:r>
            <a:endParaRPr lang="en-US" cap="al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Learn@State, March 13,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CD9FA-DEB4-3A4D-A0F0-284AD3022D2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122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needed A Change…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21408"/>
            <a:ext cx="7941130" cy="4050792"/>
          </a:xfrm>
        </p:spPr>
        <p:txBody>
          <a:bodyPr/>
          <a:lstStyle/>
          <a:p>
            <a:r>
              <a:rPr lang="en-US" dirty="0"/>
              <a:t>Connections between courses: GIS, Remote Sensing, Irrigation</a:t>
            </a:r>
          </a:p>
          <a:p>
            <a:r>
              <a:rPr lang="en-US" dirty="0" smtClean="0"/>
              <a:t>Agro-Environmental </a:t>
            </a:r>
            <a:r>
              <a:rPr lang="en-US" dirty="0"/>
              <a:t>Variables: </a:t>
            </a:r>
            <a:r>
              <a:rPr lang="en-US" dirty="0" smtClean="0"/>
              <a:t>Crop, Soil</a:t>
            </a:r>
            <a:r>
              <a:rPr lang="en-US" dirty="0"/>
              <a:t>, Climate, </a:t>
            </a:r>
            <a:r>
              <a:rPr lang="en-US" dirty="0" smtClean="0"/>
              <a:t>Topography</a:t>
            </a:r>
          </a:p>
          <a:p>
            <a:r>
              <a:rPr lang="en-US" dirty="0" smtClean="0"/>
              <a:t>Process: Understanding data&gt;integrating info with tools 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…to solve </a:t>
            </a:r>
            <a:r>
              <a:rPr lang="en-US" dirty="0"/>
              <a:t>p</a:t>
            </a:r>
            <a:r>
              <a:rPr lang="en-US" dirty="0" smtClean="0"/>
              <a:t>roblems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Learn@State, March 13,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CD9FA-DEB4-3A4D-A0F0-284AD3022D22}" type="slidenum">
              <a:rPr lang="en-US" smtClean="0"/>
              <a:t>2</a:t>
            </a:fld>
            <a:endParaRPr lang="en-US"/>
          </a:p>
        </p:txBody>
      </p:sp>
      <p:pic>
        <p:nvPicPr>
          <p:cNvPr id="2050" name="Picture 2" descr="Image result for dying cro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2" y="4370379"/>
            <a:ext cx="2688772" cy="161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dying crop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815" y="4370379"/>
            <a:ext cx="2773679" cy="161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dying crop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400" y="4345604"/>
            <a:ext cx="2461530" cy="163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727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635932" y="399048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Agricultural Systems Technology</a:t>
            </a:r>
            <a:br>
              <a:rPr lang="en-US" dirty="0"/>
            </a:br>
            <a:r>
              <a:rPr lang="en-US" dirty="0"/>
              <a:t>(AGST</a:t>
            </a:r>
            <a:r>
              <a:rPr lang="en-US" dirty="0" smtClean="0"/>
              <a:t>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Learn@State, March 13, 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CD9FA-DEB4-3A4D-A0F0-284AD3022D22}" type="slidenum">
              <a:rPr lang="en-US" smtClean="0"/>
              <a:t>3</a:t>
            </a:fld>
            <a:endParaRPr lang="en-US"/>
          </a:p>
        </p:txBody>
      </p:sp>
      <p:pic>
        <p:nvPicPr>
          <p:cNvPr id="16" name="Content Placeholder 5">
            <a:extLst>
              <a:ext uri="{FF2B5EF4-FFF2-40B4-BE49-F238E27FC236}">
                <a16:creationId xmlns:a16="http://schemas.microsoft.com/office/drawing/2014/main" id="{C4278382-D2A7-4C00-93CB-64E93142A9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543" y="2186180"/>
            <a:ext cx="3351176" cy="36558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310" y="1837511"/>
            <a:ext cx="7515641" cy="4353166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469085" y="418085"/>
            <a:ext cx="8101833" cy="5942619"/>
            <a:chOff x="469085" y="418085"/>
            <a:chExt cx="8101833" cy="5942619"/>
          </a:xfrm>
        </p:grpSpPr>
        <p:pic>
          <p:nvPicPr>
            <p:cNvPr id="26" name="Picture 2" descr="Image result for poly pipe irrigati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923" y="4484073"/>
              <a:ext cx="2816850" cy="1876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7" name="Group 26"/>
            <p:cNvGrpSpPr/>
            <p:nvPr/>
          </p:nvGrpSpPr>
          <p:grpSpPr>
            <a:xfrm>
              <a:off x="469085" y="418085"/>
              <a:ext cx="8101833" cy="5862539"/>
              <a:chOff x="469085" y="418085"/>
              <a:chExt cx="8101833" cy="5862539"/>
            </a:xfrm>
          </p:grpSpPr>
          <p:pic>
            <p:nvPicPr>
              <p:cNvPr id="28" name="Picture 2" descr="Product Image Viewer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9588" y="418085"/>
                <a:ext cx="2589121" cy="18059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4" descr="Image result for surge valve irrigation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0923" y="2346938"/>
                <a:ext cx="2816850" cy="21097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6" descr="Image result for soil moisture sensors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46726" y="625608"/>
                <a:ext cx="1347476" cy="13640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10" descr="Image result for pipe planner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9085" y="418085"/>
                <a:ext cx="1777641" cy="18870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12" descr="Image result for mrvaa cone of depression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89422" y="2444262"/>
                <a:ext cx="5081496" cy="3836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4" descr="Image result for center pivot irrigation in soybeans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38709" y="592386"/>
                <a:ext cx="2730820" cy="15384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0045" y="708253"/>
            <a:ext cx="8903909" cy="564809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4351" y="1650434"/>
            <a:ext cx="8695298" cy="376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0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static.bhphoto.com/images/multiple_images/images750x750/1479237342000_IMG_708264.jpg">
            <a:extLst>
              <a:ext uri="{FF2B5EF4-FFF2-40B4-BE49-F238E27FC236}">
                <a16:creationId xmlns:a16="http://schemas.microsoft.com/office/drawing/2014/main" id="{47EB49F8-8F78-439C-AB78-10C8D3729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243" y="220309"/>
            <a:ext cx="2118577" cy="211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tatic.bhphoto.com/images/images750x750/1417455327000_1087654.jpg">
            <a:extLst>
              <a:ext uri="{FF2B5EF4-FFF2-40B4-BE49-F238E27FC236}">
                <a16:creationId xmlns:a16="http://schemas.microsoft.com/office/drawing/2014/main" id="{1D87E95A-1411-487A-8E46-7C51FDA8D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46" y="3444373"/>
            <a:ext cx="2729120" cy="272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static.bhphoto.com/images/multiple_images/images750x750/1522074654000_IMG_962712.jpg">
            <a:extLst>
              <a:ext uri="{FF2B5EF4-FFF2-40B4-BE49-F238E27FC236}">
                <a16:creationId xmlns:a16="http://schemas.microsoft.com/office/drawing/2014/main" id="{B54CB618-5B5A-45D2-8FD0-A8735D40D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732" y="3648173"/>
            <a:ext cx="2574371" cy="257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UnivLogo_Horiz_2C_Ligh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46" y="6173493"/>
            <a:ext cx="2303122" cy="61855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UAV</a:t>
            </a:r>
            <a:r>
              <a:rPr lang="en-US" cap="none" dirty="0" smtClean="0"/>
              <a:t>s</a:t>
            </a:r>
            <a:endParaRPr lang="en-US" cap="none" dirty="0"/>
          </a:p>
        </p:txBody>
      </p:sp>
      <p:pic>
        <p:nvPicPr>
          <p:cNvPr id="12" name="Picture 8" descr="Image result for dji m600 vs m 600 pro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5" t="10080" r="9467" b="9761"/>
          <a:stretch/>
        </p:blipFill>
        <p:spPr bwMode="auto">
          <a:xfrm>
            <a:off x="471580" y="2079632"/>
            <a:ext cx="2493443" cy="1689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103381-0034-4DED-A476-A838419834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8857" y="2057265"/>
            <a:ext cx="4797335" cy="2334587"/>
          </a:xfrm>
          <a:prstGeom prst="rect">
            <a:avLst/>
          </a:prstGeom>
        </p:spPr>
      </p:pic>
      <p:pic>
        <p:nvPicPr>
          <p:cNvPr id="9" name="Picture 2" descr="Image result for quantix fix wing dron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702" y="4303078"/>
            <a:ext cx="3196456" cy="187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matrice 2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379" y="386987"/>
            <a:ext cx="2692447" cy="179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avic 2 Pr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479" y="1394027"/>
            <a:ext cx="2532806" cy="168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Learn@State, March 13, 2019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CD9FA-DEB4-3A4D-A0F0-284AD3022D2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06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UnivLogo_Horiz_2C_Ligh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3" y="6145695"/>
            <a:ext cx="2303122" cy="618552"/>
          </a:xfrm>
          <a:prstGeom prst="rect">
            <a:avLst/>
          </a:prstGeom>
        </p:spPr>
      </p:pic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73705"/>
            <a:fld id="{81D60167-4931-47E6-BA6A-407CBD079E47}" type="slidenum">
              <a:rPr lang="en-US" smtClean="0"/>
              <a:pPr marL="73705"/>
              <a:t>5</a:t>
            </a:fld>
            <a:endParaRPr lang="en-US" dirty="0"/>
          </a:p>
        </p:txBody>
      </p:sp>
      <p:pic>
        <p:nvPicPr>
          <p:cNvPr id="1034" name="Picture 10" descr="Image result for altum senso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8" t="10978" r="1928" b="9494"/>
          <a:stretch/>
        </p:blipFill>
        <p:spPr bwMode="auto">
          <a:xfrm>
            <a:off x="519275" y="2721100"/>
            <a:ext cx="2346473" cy="222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C5DFEF-66AE-4248-98D6-39A04BB9DF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9318" y="2174569"/>
            <a:ext cx="5005379" cy="302324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Multi-Spectral Imagery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Learn@State, March 13,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4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UAV Imagery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Learn@State, March 13,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CD9FA-DEB4-3A4D-A0F0-284AD3022D22}" type="slidenum">
              <a:rPr lang="en-US" smtClean="0"/>
              <a:t>6</a:t>
            </a:fld>
            <a:endParaRPr lang="en-US"/>
          </a:p>
        </p:txBody>
      </p:sp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6ED17AD3-4301-4EEE-B6EB-9C059327DB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2" t="3494" r="4044" b="5934"/>
          <a:stretch/>
        </p:blipFill>
        <p:spPr>
          <a:xfrm>
            <a:off x="752985" y="3889978"/>
            <a:ext cx="3402013" cy="25320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80955B-B8FB-4370-A3B2-64626DCEEB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" t="4220" r="2961" b="2462"/>
          <a:stretch/>
        </p:blipFill>
        <p:spPr>
          <a:xfrm>
            <a:off x="895746" y="1535561"/>
            <a:ext cx="3403035" cy="25429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E9BC07-22E8-4D21-AF4B-8A1915E2A6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9" t="4649" r="1759" b="4605"/>
          <a:stretch/>
        </p:blipFill>
        <p:spPr>
          <a:xfrm>
            <a:off x="4806721" y="3889978"/>
            <a:ext cx="3389325" cy="253160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CF9C92B-A91D-474B-B176-C49EED3D7570}"/>
              </a:ext>
            </a:extLst>
          </p:cNvPr>
          <p:cNvSpPr txBox="1"/>
          <p:nvPr/>
        </p:nvSpPr>
        <p:spPr>
          <a:xfrm>
            <a:off x="1410809" y="4274435"/>
            <a:ext cx="1186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cs typeface="Times New Roman" panose="02020603050405020304" pitchFamily="18" charset="0"/>
              </a:rPr>
              <a:t>NDVI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56F632-F487-4184-BB43-7091DB3C65C7}"/>
              </a:ext>
            </a:extLst>
          </p:cNvPr>
          <p:cNvSpPr txBox="1"/>
          <p:nvPr/>
        </p:nvSpPr>
        <p:spPr>
          <a:xfrm>
            <a:off x="4553712" y="3889978"/>
            <a:ext cx="238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cs typeface="Times New Roman" panose="02020603050405020304" pitchFamily="18" charset="0"/>
              </a:rPr>
              <a:t>Surface Temperature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63A774A-E3E1-461B-B84C-E58A9E77BF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66" t="9306" r="1791" b="4583"/>
          <a:stretch/>
        </p:blipFill>
        <p:spPr>
          <a:xfrm>
            <a:off x="4553712" y="1635700"/>
            <a:ext cx="3389326" cy="234267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800B25E-86B0-41E4-B050-682F369FA6E4}"/>
              </a:ext>
            </a:extLst>
          </p:cNvPr>
          <p:cNvSpPr txBox="1"/>
          <p:nvPr/>
        </p:nvSpPr>
        <p:spPr>
          <a:xfrm>
            <a:off x="1643449" y="1631688"/>
            <a:ext cx="1262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cs typeface="Times New Roman" panose="02020603050405020304" pitchFamily="18" charset="0"/>
              </a:rPr>
              <a:t>Visual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88FAF8-99EB-447B-8156-FD7761699030}"/>
              </a:ext>
            </a:extLst>
          </p:cNvPr>
          <p:cNvSpPr txBox="1"/>
          <p:nvPr/>
        </p:nvSpPr>
        <p:spPr>
          <a:xfrm>
            <a:off x="5512558" y="1639141"/>
            <a:ext cx="62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cs typeface="Times New Roman" panose="02020603050405020304" pitchFamily="18" charset="0"/>
              </a:rPr>
              <a:t>ET</a:t>
            </a:r>
          </a:p>
        </p:txBody>
      </p:sp>
    </p:spTree>
    <p:extLst>
      <p:ext uri="{BB962C8B-B14F-4D97-AF65-F5344CB8AC3E}">
        <p14:creationId xmlns:p14="http://schemas.microsoft.com/office/powerpoint/2010/main" val="46516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Developed new Program </a:t>
            </a:r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en-US" dirty="0"/>
              <a:t>Students will be able to assess a set of spatial phenomena relevant to agriculture </a:t>
            </a:r>
            <a:r>
              <a:rPr lang="en-US" dirty="0"/>
              <a:t>or other human-environment interactions</a:t>
            </a:r>
            <a:r>
              <a:rPr lang="en-US" dirty="0" smtClean="0"/>
              <a:t>.</a:t>
            </a:r>
          </a:p>
          <a:p>
            <a:pPr marL="457200" indent="-457200">
              <a:buAutoNum type="arabicPeriod"/>
            </a:pPr>
            <a:r>
              <a:rPr lang="en-US" dirty="0" smtClean="0"/>
              <a:t>Students </a:t>
            </a:r>
            <a:r>
              <a:rPr lang="en-US" dirty="0"/>
              <a:t>will be able to choose an effective set of decision tools for a current agricultural </a:t>
            </a:r>
            <a:r>
              <a:rPr lang="en-US" dirty="0"/>
              <a:t>or environmental problem</a:t>
            </a:r>
            <a:r>
              <a:rPr lang="en-US" dirty="0" smtClean="0"/>
              <a:t>.</a:t>
            </a:r>
          </a:p>
          <a:p>
            <a:pPr marL="457200" indent="-457200">
              <a:buAutoNum type="arabicPeriod"/>
            </a:pPr>
            <a:r>
              <a:rPr lang="en-US" dirty="0" smtClean="0"/>
              <a:t>Students </a:t>
            </a:r>
            <a:r>
              <a:rPr lang="en-US" dirty="0"/>
              <a:t>will be able to design a solution to an existing problem related to </a:t>
            </a:r>
            <a:r>
              <a:rPr lang="en-US" dirty="0" smtClean="0"/>
              <a:t>agriculture</a:t>
            </a:r>
            <a:r>
              <a:rPr lang="en-US" dirty="0"/>
              <a:t>, the environment, or natural resources.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Learn@State, March 13,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CD9FA-DEB4-3A4D-A0F0-284AD3022D2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5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769" y="26741"/>
            <a:ext cx="6373350" cy="6831259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Learn@State, March 13, 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CD9FA-DEB4-3A4D-A0F0-284AD3022D2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04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956" y="58251"/>
            <a:ext cx="6436336" cy="6588451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Learn@State, March 13,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CD9FA-DEB4-3A4D-A0F0-284AD3022D2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59746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2692</TotalTime>
  <Words>380</Words>
  <Application>Microsoft Office PowerPoint</Application>
  <PresentationFormat>On-screen Show (4:3)</PresentationFormat>
  <Paragraphs>79</Paragraphs>
  <Slides>12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Rockwell</vt:lpstr>
      <vt:lpstr>Rockwell Condensed</vt:lpstr>
      <vt:lpstr>Times New Roman</vt:lpstr>
      <vt:lpstr>Wingdings</vt:lpstr>
      <vt:lpstr>Wood Type</vt:lpstr>
      <vt:lpstr>Updated Agricultural Systems Technology (AGST) Curriculum </vt:lpstr>
      <vt:lpstr>we needed A Change…</vt:lpstr>
      <vt:lpstr>PowerPoint Presentation</vt:lpstr>
      <vt:lpstr>UAVs</vt:lpstr>
      <vt:lpstr>Multi-Spectral Imagery</vt:lpstr>
      <vt:lpstr>UAV Imagery</vt:lpstr>
      <vt:lpstr>Developed new Program Objectives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>Arkansas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Todd Clark</dc:creator>
  <cp:lastModifiedBy>John Nowlin</cp:lastModifiedBy>
  <cp:revision>438</cp:revision>
  <cp:lastPrinted>2013-08-23T22:03:43Z</cp:lastPrinted>
  <dcterms:created xsi:type="dcterms:W3CDTF">2013-08-23T15:55:02Z</dcterms:created>
  <dcterms:modified xsi:type="dcterms:W3CDTF">2019-03-11T03:22:35Z</dcterms:modified>
</cp:coreProperties>
</file>